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67" r:id="rId5"/>
    <p:sldId id="266" r:id="rId6"/>
    <p:sldId id="259" r:id="rId7"/>
    <p:sldId id="260" r:id="rId8"/>
    <p:sldId id="261" r:id="rId9"/>
    <p:sldId id="262" r:id="rId10"/>
    <p:sldId id="263" r:id="rId11"/>
    <p:sldId id="264" r:id="rId12"/>
    <p:sldId id="268" r:id="rId13"/>
    <p:sldId id="271" r:id="rId14"/>
    <p:sldId id="270" r:id="rId15"/>
    <p:sldId id="273" r:id="rId16"/>
    <p:sldId id="274" r:id="rId17"/>
    <p:sldId id="275" r:id="rId18"/>
    <p:sldId id="276" r:id="rId19"/>
    <p:sldId id="26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02"/>
    <p:restoredTop sz="95890"/>
  </p:normalViewPr>
  <p:slideViewPr>
    <p:cSldViewPr snapToGrid="0" snapToObjects="1">
      <p:cViewPr varScale="1">
        <p:scale>
          <a:sx n="121" d="100"/>
          <a:sy n="121" d="100"/>
        </p:scale>
        <p:origin x="168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12/10/20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ccumulo.apache.org/docs/2.x/configuration/client-properties" TargetMode="External"/><Relationship Id="rId2" Type="http://schemas.openxmlformats.org/officeDocument/2006/relationships/hyperlink" Target="https://accumulo.apache.org/docs/2.x/apidocs/org/apache/accumulo/core/client/AccumuloClient.PropertyOption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ccumulo.apache.org/docs/2.x/apidocs/org/apache/accumulo/core/client/AccumuloClient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ccumulo.apache.org/docs/2.x/security/authorizations#security-labels" TargetMode="External"/><Relationship Id="rId7" Type="http://schemas.openxmlformats.org/officeDocument/2006/relationships/image" Target="../media/image6.tiff"/><Relationship Id="rId2" Type="http://schemas.openxmlformats.org/officeDocument/2006/relationships/hyperlink" Target="https://accumulo.apache.org/docs/2.x/development/iterator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hyperlink" Target="https://accumulo.apache.org/docs/2.x/development/spark" TargetMode="External"/><Relationship Id="rId4" Type="http://schemas.openxmlformats.org/officeDocument/2006/relationships/hyperlink" Target="https://accumulo.apache.org/docs/2.x/development/mapreduc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LSM-&#1076;&#1077;&#1088;&#1077;&#1074;&#1086;" TargetMode="External"/><Relationship Id="rId2" Type="http://schemas.openxmlformats.org/officeDocument/2006/relationships/hyperlink" Target="https://research.google.com/archive/bigtable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pacheaccumulo" TargetMode="External"/><Relationship Id="rId2" Type="http://schemas.openxmlformats.org/officeDocument/2006/relationships/hyperlink" Target="https://accumulo.apache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accumulosummit.com/" TargetMode="External"/><Relationship Id="rId5" Type="http://schemas.openxmlformats.org/officeDocument/2006/relationships/hyperlink" Target="https://apachecon.com/?ref=www.apache.org" TargetMode="External"/><Relationship Id="rId4" Type="http://schemas.openxmlformats.org/officeDocument/2006/relationships/hyperlink" Target="https://github.com/apache/accumulo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pache/accumulo-docker" TargetMode="External"/><Relationship Id="rId2" Type="http://schemas.openxmlformats.org/officeDocument/2006/relationships/hyperlink" Target="https://accumulo.apache.org/docs/2.x/development/summarie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adoop.apache.org/docs/stable/hadoop-project-dist/hadoop-common/SingleCluster.html" TargetMode="External"/><Relationship Id="rId2" Type="http://schemas.openxmlformats.org/officeDocument/2006/relationships/hyperlink" Target="https://zookeeper.apache.org/doc/r3.6.2/zookeeperStarted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ccumulo.apache.org/docs/2.x/getting-started/quickstart#configuring-accumulo" TargetMode="External"/><Relationship Id="rId5" Type="http://schemas.openxmlformats.org/officeDocument/2006/relationships/hyperlink" Target="https://github.com/apache/accumulo/blob/main/README.md#building" TargetMode="External"/><Relationship Id="rId4" Type="http://schemas.openxmlformats.org/officeDocument/2006/relationships/hyperlink" Target="https://accumulo.apache.org/download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accumulo.apache.org/docs/2.x/getting-started/shel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accumulo.apache.org/tour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22A51E-F083-6046-A275-BD74A04655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Accumulo</a:t>
            </a:r>
            <a:r>
              <a:rPr lang="en-US" dirty="0"/>
              <a:t> overview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49C7ADF-7D58-9248-9ED4-F12BB9F7F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664844" cy="914400"/>
          </a:xfrm>
        </p:spPr>
        <p:txBody>
          <a:bodyPr/>
          <a:lstStyle/>
          <a:p>
            <a:r>
              <a:rPr lang="ru-RU" dirty="0"/>
              <a:t>Подготовил: </a:t>
            </a:r>
            <a:r>
              <a:rPr lang="ru-RU" dirty="0" err="1"/>
              <a:t>Климовицкий</a:t>
            </a:r>
            <a:r>
              <a:rPr lang="ru-RU" dirty="0"/>
              <a:t> Роман, 798 группа, ФПМИ МФТИ</a:t>
            </a:r>
          </a:p>
        </p:txBody>
      </p:sp>
    </p:spTree>
    <p:extLst>
      <p:ext uri="{BB962C8B-B14F-4D97-AF65-F5344CB8AC3E}">
        <p14:creationId xmlns:p14="http://schemas.microsoft.com/office/powerpoint/2010/main" val="2304700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C4D960-0508-3C42-8911-E8E2D391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с СУБД: </a:t>
            </a:r>
            <a:r>
              <a:rPr lang="en-US" dirty="0"/>
              <a:t>Java API. </a:t>
            </a:r>
            <a:r>
              <a:rPr lang="ru-RU" dirty="0"/>
              <a:t>Создание клиента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98EE4B-1ED7-9B4A-ABF5-15313D0BD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4576" y="864108"/>
            <a:ext cx="8408019" cy="5120640"/>
          </a:xfrm>
        </p:spPr>
        <p:txBody>
          <a:bodyPr>
            <a:normAutofit/>
          </a:bodyPr>
          <a:lstStyle/>
          <a:p>
            <a:r>
              <a:rPr lang="ru-RU" dirty="0"/>
              <a:t>Для подключения к реальному серверу, а не к </a:t>
            </a:r>
            <a:r>
              <a:rPr lang="en-US" dirty="0">
                <a:latin typeface="Courier" pitchFamily="2" charset="0"/>
              </a:rPr>
              <a:t>MAC (Minimal </a:t>
            </a:r>
            <a:r>
              <a:rPr lang="en-US" dirty="0" err="1">
                <a:latin typeface="Courier" pitchFamily="2" charset="0"/>
              </a:rPr>
              <a:t>Accumulo</a:t>
            </a:r>
            <a:r>
              <a:rPr lang="en-US" dirty="0">
                <a:latin typeface="Courier" pitchFamily="2" charset="0"/>
              </a:rPr>
              <a:t> Cluster)</a:t>
            </a:r>
            <a:r>
              <a:rPr lang="ru-RU" dirty="0"/>
              <a:t>, использующемуся в </a:t>
            </a:r>
            <a:r>
              <a:rPr lang="en-US" dirty="0" err="1"/>
              <a:t>Accumulo</a:t>
            </a:r>
            <a:r>
              <a:rPr lang="en-US" dirty="0"/>
              <a:t> Tour, </a:t>
            </a:r>
            <a:r>
              <a:rPr lang="ru-RU" dirty="0"/>
              <a:t>можно использовать интерфейс</a:t>
            </a:r>
            <a:r>
              <a:rPr lang="en-US" dirty="0"/>
              <a:t> </a:t>
            </a:r>
            <a:r>
              <a:rPr lang="en" dirty="0">
                <a:latin typeface="Courier" pitchFamily="2" charset="0"/>
                <a:hlinkClick r:id="rId2"/>
              </a:rPr>
              <a:t>AccumuloClient.PropertyOptions&lt;T&gt;</a:t>
            </a:r>
            <a:r>
              <a:rPr lang="en" dirty="0">
                <a:latin typeface="Courier" pitchFamily="2" charset="0"/>
              </a:rPr>
              <a:t> </a:t>
            </a:r>
            <a:r>
              <a:rPr lang="ru-RU" dirty="0"/>
              <a:t>и </a:t>
            </a:r>
            <a:r>
              <a:rPr lang="ru-RU" dirty="0">
                <a:hlinkClick r:id="rId3"/>
              </a:rPr>
              <a:t>конфигурационный файл для клиента </a:t>
            </a:r>
            <a:r>
              <a:rPr lang="en" dirty="0">
                <a:latin typeface="Courier" pitchFamily="2" charset="0"/>
                <a:hlinkClick r:id="rId3"/>
              </a:rPr>
              <a:t>accumulo-client.properties</a:t>
            </a:r>
            <a:r>
              <a:rPr lang="ru-RU" dirty="0"/>
              <a:t>. Например:</a:t>
            </a:r>
            <a:br>
              <a:rPr lang="ru-RU" dirty="0"/>
            </a:br>
            <a:br>
              <a:rPr lang="ru-RU" dirty="0"/>
            </a:br>
            <a:r>
              <a:rPr lang="en" dirty="0">
                <a:solidFill>
                  <a:srgbClr val="CC7832"/>
                </a:solidFill>
                <a:latin typeface="Courier" pitchFamily="2" charset="0"/>
              </a:rPr>
              <a:t>try </a:t>
            </a:r>
            <a:r>
              <a:rPr lang="en" dirty="0">
                <a:latin typeface="Courier" pitchFamily="2" charset="0"/>
              </a:rPr>
              <a:t>(</a:t>
            </a:r>
            <a:r>
              <a:rPr lang="en" dirty="0" err="1">
                <a:latin typeface="Courier" pitchFamily="2" charset="0"/>
              </a:rPr>
              <a:t>AccumuloClient</a:t>
            </a:r>
            <a:r>
              <a:rPr lang="en" dirty="0">
                <a:latin typeface="Courier" pitchFamily="2" charset="0"/>
              </a:rPr>
              <a:t> client = </a:t>
            </a:r>
            <a:r>
              <a:rPr lang="en" dirty="0" err="1">
                <a:latin typeface="Courier" pitchFamily="2" charset="0"/>
              </a:rPr>
              <a:t>Accumulo.newClient</a:t>
            </a:r>
            <a:r>
              <a:rPr lang="en" dirty="0">
                <a:latin typeface="Courier" pitchFamily="2" charset="0"/>
              </a:rPr>
              <a:t>()</a:t>
            </a:r>
            <a:br>
              <a:rPr lang="en" dirty="0">
                <a:latin typeface="Courier" pitchFamily="2" charset="0"/>
              </a:rPr>
            </a:br>
            <a:r>
              <a:rPr lang="en" dirty="0">
                <a:latin typeface="Courier" pitchFamily="2" charset="0"/>
              </a:rPr>
              <a:t>        .from(</a:t>
            </a:r>
            <a:r>
              <a:rPr lang="en" dirty="0">
                <a:solidFill>
                  <a:srgbClr val="6A8759"/>
                </a:solidFill>
                <a:latin typeface="Courier" pitchFamily="2" charset="0"/>
              </a:rPr>
              <a:t>"/path/to/</a:t>
            </a:r>
            <a:r>
              <a:rPr lang="en" dirty="0" err="1">
                <a:solidFill>
                  <a:srgbClr val="6A8759"/>
                </a:solidFill>
                <a:latin typeface="Courier" pitchFamily="2" charset="0"/>
              </a:rPr>
              <a:t>accumulo-client.properties</a:t>
            </a:r>
            <a:r>
              <a:rPr lang="en" dirty="0">
                <a:solidFill>
                  <a:srgbClr val="6A8759"/>
                </a:solidFill>
                <a:latin typeface="Courier" pitchFamily="2" charset="0"/>
              </a:rPr>
              <a:t>"</a:t>
            </a:r>
            <a:r>
              <a:rPr lang="en" dirty="0">
                <a:latin typeface="Courier" pitchFamily="2" charset="0"/>
              </a:rPr>
              <a:t>)</a:t>
            </a:r>
            <a:br>
              <a:rPr lang="en" dirty="0">
                <a:latin typeface="Courier" pitchFamily="2" charset="0"/>
              </a:rPr>
            </a:br>
            <a:r>
              <a:rPr lang="en" dirty="0">
                <a:latin typeface="Courier" pitchFamily="2" charset="0"/>
              </a:rPr>
              <a:t>        .as(user</a:t>
            </a:r>
            <a:r>
              <a:rPr lang="en" dirty="0">
                <a:solidFill>
                  <a:srgbClr val="CC7832"/>
                </a:solidFill>
                <a:latin typeface="Courier" pitchFamily="2" charset="0"/>
              </a:rPr>
              <a:t>, </a:t>
            </a:r>
            <a:r>
              <a:rPr lang="en" dirty="0">
                <a:latin typeface="Courier" pitchFamily="2" charset="0"/>
              </a:rPr>
              <a:t>password).build()) {</a:t>
            </a:r>
            <a:br>
              <a:rPr lang="en" dirty="0">
                <a:latin typeface="Courier" pitchFamily="2" charset="0"/>
              </a:rPr>
            </a:br>
            <a:r>
              <a:rPr lang="en" dirty="0">
                <a:latin typeface="Courier" pitchFamily="2" charset="0"/>
              </a:rPr>
              <a:t>    </a:t>
            </a:r>
            <a:r>
              <a:rPr lang="en" dirty="0">
                <a:solidFill>
                  <a:srgbClr val="808080"/>
                </a:solidFill>
                <a:latin typeface="Courier" pitchFamily="2" charset="0"/>
              </a:rPr>
              <a:t>// use the client</a:t>
            </a:r>
            <a:br>
              <a:rPr lang="en" dirty="0">
                <a:solidFill>
                  <a:srgbClr val="808080"/>
                </a:solidFill>
                <a:latin typeface="Courier" pitchFamily="2" charset="0"/>
              </a:rPr>
            </a:br>
            <a:r>
              <a:rPr lang="en" dirty="0">
                <a:latin typeface="Courier" pitchFamily="2" charset="0"/>
              </a:rPr>
              <a:t>}</a:t>
            </a:r>
            <a:br>
              <a:rPr lang="en-US" dirty="0"/>
            </a:br>
            <a:endParaRPr lang="ru-RU" dirty="0"/>
          </a:p>
          <a:p>
            <a:r>
              <a:rPr lang="ru-RU" dirty="0"/>
              <a:t>Другие способы подключения к СУБД через </a:t>
            </a:r>
            <a:r>
              <a:rPr lang="en" dirty="0"/>
              <a:t>Java API </a:t>
            </a:r>
            <a:r>
              <a:rPr lang="ru-RU" dirty="0"/>
              <a:t>можно найти в </a:t>
            </a:r>
            <a:r>
              <a:rPr lang="ru-RU" dirty="0">
                <a:hlinkClick r:id="rId4"/>
              </a:rPr>
              <a:t>документации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5971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16BA26-7FAE-6344-87D0-6D0DD5E0A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Инструменты и утилиты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154B71-ED29-0146-A89F-625B809EA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090965"/>
          </a:xfrm>
        </p:spPr>
        <p:txBody>
          <a:bodyPr/>
          <a:lstStyle/>
          <a:p>
            <a:r>
              <a:rPr lang="ru-RU" dirty="0">
                <a:hlinkClick r:id="rId2"/>
              </a:rPr>
              <a:t>Итераторы</a:t>
            </a:r>
            <a:r>
              <a:rPr lang="ru-RU" dirty="0"/>
              <a:t> – удобный интерфейс для фильтрации и агрегации данных</a:t>
            </a:r>
          </a:p>
          <a:p>
            <a:r>
              <a:rPr lang="en-US" dirty="0">
                <a:hlinkClick r:id="rId3"/>
              </a:rPr>
              <a:t>Security labels</a:t>
            </a:r>
            <a:r>
              <a:rPr lang="en-US" dirty="0"/>
              <a:t> – </a:t>
            </a:r>
            <a:r>
              <a:rPr lang="ru-RU" dirty="0"/>
              <a:t>инструмент для ограничения доступа к записям</a:t>
            </a:r>
          </a:p>
          <a:p>
            <a:r>
              <a:rPr lang="en-US" dirty="0">
                <a:hlinkClick r:id="rId4"/>
              </a:rPr>
              <a:t>MapReduce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Spark</a:t>
            </a:r>
            <a:r>
              <a:rPr lang="en-US" dirty="0"/>
              <a:t> – </a:t>
            </a:r>
            <a:r>
              <a:rPr lang="ru-RU" dirty="0" err="1"/>
              <a:t>нативная</a:t>
            </a:r>
            <a:r>
              <a:rPr lang="ru-RU" dirty="0"/>
              <a:t> интеграция с </a:t>
            </a:r>
            <a:r>
              <a:rPr lang="en-US" dirty="0"/>
              <a:t>MR  </a:t>
            </a:r>
            <a:r>
              <a:rPr lang="ru-RU" dirty="0"/>
              <a:t>и </a:t>
            </a:r>
            <a:r>
              <a:rPr lang="en-US" dirty="0"/>
              <a:t>Spark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BA5C559-6DF7-694D-AB2F-A38F76A2AE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1321" y="3300761"/>
            <a:ext cx="5605552" cy="192831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160D73-7927-6445-AE36-1B2C8168C2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17727" y="4789061"/>
            <a:ext cx="3527502" cy="183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939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5C6CFC-F299-6740-9978-56E0A2287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Overview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7C3BCB1-FEEB-934E-88BE-C288DD26A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366136"/>
          </a:xfrm>
        </p:spPr>
        <p:txBody>
          <a:bodyPr/>
          <a:lstStyle/>
          <a:p>
            <a:r>
              <a:rPr lang="ru-RU" dirty="0"/>
              <a:t>Создание </a:t>
            </a:r>
            <a:r>
              <a:rPr lang="en-US" dirty="0"/>
              <a:t>Apache </a:t>
            </a:r>
            <a:r>
              <a:rPr lang="en-US" dirty="0" err="1"/>
              <a:t>Accumulo</a:t>
            </a:r>
            <a:r>
              <a:rPr lang="en-US" dirty="0"/>
              <a:t> </a:t>
            </a:r>
            <a:r>
              <a:rPr lang="ru-RU" dirty="0"/>
              <a:t>было вдохновлено дизайном </a:t>
            </a:r>
            <a:r>
              <a:rPr lang="en-US" dirty="0">
                <a:hlinkClick r:id="rId2"/>
              </a:rPr>
              <a:t>Google Bigtable</a:t>
            </a:r>
            <a:r>
              <a:rPr lang="en-US" dirty="0"/>
              <a:t>. </a:t>
            </a:r>
            <a:r>
              <a:rPr lang="ru-RU" dirty="0"/>
              <a:t>Соответственно, ключевой структурой данных, на которой основана работа этой БД является </a:t>
            </a:r>
            <a:r>
              <a:rPr lang="en-US" dirty="0">
                <a:hlinkClick r:id="rId3"/>
              </a:rPr>
              <a:t>Log Structured Merge Tree (LSMT)</a:t>
            </a:r>
            <a:r>
              <a:rPr lang="en-US" dirty="0"/>
              <a:t>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BB69C3B-700F-A043-870E-F20CDE641E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2618" y="2356160"/>
            <a:ext cx="70485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902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E05F58C-10CC-7845-9AF8-91DC17FEA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5119" y="1361124"/>
            <a:ext cx="7660596" cy="152601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C91540E-474D-2D4B-BEA4-920B4C7A5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5119" y="3831876"/>
            <a:ext cx="7660596" cy="176276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4CC074-9AFE-AB41-B2E2-218529226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sz="2800" dirty="0"/>
              <a:t>Design Overview: Apache </a:t>
            </a:r>
            <a:r>
              <a:rPr lang="en-US" sz="2800" dirty="0" err="1"/>
              <a:t>Accumulo</a:t>
            </a:r>
            <a:r>
              <a:rPr lang="en-US" sz="2800" dirty="0"/>
              <a:t> &amp; Google Bigtable</a:t>
            </a:r>
            <a:endParaRPr lang="ru-RU" sz="2800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4CFF7FF-68ED-1047-BB4E-9CF6BB8D4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00401" y="1202314"/>
            <a:ext cx="3474720" cy="807720"/>
          </a:xfrm>
        </p:spPr>
        <p:txBody>
          <a:bodyPr anchor="ctr">
            <a:normAutofit/>
          </a:bodyPr>
          <a:lstStyle/>
          <a:p>
            <a:pPr algn="ctr"/>
            <a:r>
              <a:rPr lang="en-US" sz="1800" dirty="0"/>
              <a:t>Apache </a:t>
            </a:r>
            <a:r>
              <a:rPr lang="en-US" sz="1800" dirty="0" err="1"/>
              <a:t>Accumulo</a:t>
            </a:r>
            <a:endParaRPr lang="ru-RU" sz="1800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7BFA8A4-D3E1-FC46-9DEE-334A9A0EE8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95947" y="3627226"/>
            <a:ext cx="3474720" cy="813171"/>
          </a:xfrm>
        </p:spPr>
        <p:txBody>
          <a:bodyPr anchor="ctr">
            <a:normAutofit/>
          </a:bodyPr>
          <a:lstStyle/>
          <a:p>
            <a:pPr algn="ctr"/>
            <a:r>
              <a:rPr lang="en-US" sz="1800" dirty="0"/>
              <a:t>Google Bigtable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41075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4CC074-9AFE-AB41-B2E2-218529226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sz="2800" dirty="0"/>
              <a:t>Design Overview: Apache </a:t>
            </a:r>
            <a:r>
              <a:rPr lang="en-US" sz="2800" dirty="0" err="1"/>
              <a:t>Accumulo</a:t>
            </a:r>
            <a:r>
              <a:rPr lang="en-US" sz="2800" dirty="0"/>
              <a:t> &amp; Google Bigtable</a:t>
            </a:r>
            <a:endParaRPr lang="ru-RU" sz="2800" dirty="0"/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A5A957E7-9A36-FE4D-BDBF-6EC9D480031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19861" y="267603"/>
            <a:ext cx="5162601" cy="347563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Объект 6">
            <a:extLst>
              <a:ext uri="{FF2B5EF4-FFF2-40B4-BE49-F238E27FC236}">
                <a16:creationId xmlns:a16="http://schemas.microsoft.com/office/drawing/2014/main" id="{7278ADE2-4B72-3C45-9B17-BE3E6DFCF00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919861" y="3743235"/>
            <a:ext cx="5162601" cy="287514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Текст 2">
            <a:extLst>
              <a:ext uri="{FF2B5EF4-FFF2-40B4-BE49-F238E27FC236}">
                <a16:creationId xmlns:a16="http://schemas.microsoft.com/office/drawing/2014/main" id="{54CFF7FF-68ED-1047-BB4E-9CF6BB8D4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99917" y="3210139"/>
            <a:ext cx="3474720" cy="807720"/>
          </a:xfrm>
        </p:spPr>
        <p:txBody>
          <a:bodyPr anchor="ctr">
            <a:normAutofit/>
          </a:bodyPr>
          <a:lstStyle/>
          <a:p>
            <a:pPr algn="ctr"/>
            <a:r>
              <a:rPr lang="en-US" sz="1800" dirty="0"/>
              <a:t>Apache </a:t>
            </a:r>
            <a:r>
              <a:rPr lang="en-US" sz="1800" dirty="0" err="1"/>
              <a:t>Accumulo</a:t>
            </a:r>
            <a:endParaRPr lang="ru-RU" sz="1800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7BFA8A4-D3E1-FC46-9DEE-334A9A0EE8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099917" y="6044829"/>
            <a:ext cx="3474720" cy="813171"/>
          </a:xfrm>
        </p:spPr>
        <p:txBody>
          <a:bodyPr anchor="ctr"/>
          <a:lstStyle/>
          <a:p>
            <a:pPr algn="ctr"/>
            <a:r>
              <a:rPr lang="en-US" dirty="0"/>
              <a:t>Google Bigtable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6484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1C859A-B51E-AF4D-93CD-7F6BAED53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268" y="1123837"/>
            <a:ext cx="3144643" cy="4601183"/>
          </a:xfrm>
        </p:spPr>
        <p:txBody>
          <a:bodyPr/>
          <a:lstStyle/>
          <a:p>
            <a:r>
              <a:rPr lang="en-US" dirty="0"/>
              <a:t>Design Overview: </a:t>
            </a:r>
            <a:r>
              <a:rPr lang="ru-RU" dirty="0"/>
              <a:t>распределение данных по разным носителям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5FAAA8-59C2-4C4E-BE92-CCC5915C0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711824"/>
          </a:xfrm>
        </p:spPr>
        <p:txBody>
          <a:bodyPr/>
          <a:lstStyle/>
          <a:p>
            <a:r>
              <a:rPr lang="ru-RU" dirty="0"/>
              <a:t>Как уже было сказано, в качестве хранилища данных </a:t>
            </a:r>
            <a:r>
              <a:rPr lang="en-US" dirty="0" err="1"/>
              <a:t>Accumulo</a:t>
            </a:r>
            <a:r>
              <a:rPr lang="en-US" dirty="0"/>
              <a:t> </a:t>
            </a:r>
            <a:r>
              <a:rPr lang="ru-RU" dirty="0"/>
              <a:t>использует </a:t>
            </a:r>
            <a:r>
              <a:rPr lang="en-US" dirty="0"/>
              <a:t>HDFS</a:t>
            </a:r>
            <a:r>
              <a:rPr lang="ru-RU" dirty="0"/>
              <a:t>: там содержатся как записи, </a:t>
            </a:r>
            <a:r>
              <a:rPr lang="ru-RU" dirty="0" err="1"/>
              <a:t>сдампленные</a:t>
            </a:r>
            <a:r>
              <a:rPr lang="ru-RU" dirty="0"/>
              <a:t> из </a:t>
            </a:r>
            <a:r>
              <a:rPr lang="en-US" dirty="0" err="1"/>
              <a:t>MemTable</a:t>
            </a:r>
            <a:r>
              <a:rPr lang="en-US" dirty="0"/>
              <a:t> </a:t>
            </a:r>
            <a:r>
              <a:rPr lang="ru-RU" dirty="0"/>
              <a:t>на диск, так и все еще находящиеся во </a:t>
            </a:r>
            <a:r>
              <a:rPr lang="en-US" dirty="0"/>
              <a:t>Write-Ahead Log. </a:t>
            </a:r>
            <a:r>
              <a:rPr lang="ru-RU" dirty="0"/>
              <a:t>Таким образом, в </a:t>
            </a:r>
            <a:r>
              <a:rPr lang="en-US" dirty="0"/>
              <a:t>Apache </a:t>
            </a:r>
            <a:r>
              <a:rPr lang="en-US" dirty="0" err="1"/>
              <a:t>Accumulo</a:t>
            </a:r>
            <a:r>
              <a:rPr lang="en-US" dirty="0"/>
              <a:t> </a:t>
            </a:r>
            <a:r>
              <a:rPr lang="ru-RU" dirty="0"/>
              <a:t>мы абстрагируемся от задачи масштабирования, которую за нас решает </a:t>
            </a:r>
            <a:r>
              <a:rPr lang="en-US" dirty="0"/>
              <a:t>HDFS.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DA513E1-50FB-9046-9AFF-1664EA4BD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4732" y="2575932"/>
            <a:ext cx="6241739" cy="396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310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291D9D-453E-854B-97C0-6417F067A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Overview: </a:t>
            </a:r>
            <a:r>
              <a:rPr lang="ru-RU" dirty="0"/>
              <a:t>индекс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62EEB1-ADA0-8D44-9567-878091DD9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711824"/>
          </a:xfrm>
        </p:spPr>
        <p:txBody>
          <a:bodyPr/>
          <a:lstStyle/>
          <a:p>
            <a:r>
              <a:rPr lang="ru-RU" dirty="0"/>
              <a:t>С помощью</a:t>
            </a:r>
            <a:r>
              <a:rPr lang="en-US" dirty="0"/>
              <a:t> LSMT Apache </a:t>
            </a:r>
            <a:r>
              <a:rPr lang="en-US" dirty="0" err="1"/>
              <a:t>Accumulo</a:t>
            </a:r>
            <a:r>
              <a:rPr lang="en-US" dirty="0"/>
              <a:t> </a:t>
            </a:r>
            <a:r>
              <a:rPr lang="ru-RU" dirty="0"/>
              <a:t>способна поддерживать кластерный тип индекса: записи упорядочены на диске и в памяти. За счет этого достигается быстрый поиск записей в таблицах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692964A-A94C-CC4C-AFB3-27A1F4F8B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4732" y="2575932"/>
            <a:ext cx="6241739" cy="396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40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9E2AB1-D700-FA46-8AFB-6D31A9807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Overview: </a:t>
            </a:r>
            <a:r>
              <a:rPr lang="ru-RU" dirty="0"/>
              <a:t>выполнение запроса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2193B2-94BF-2343-AE07-9936C2C90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>
            <a:normAutofit/>
          </a:bodyPr>
          <a:lstStyle/>
          <a:p>
            <a:r>
              <a:rPr lang="ru-RU" b="1" dirty="0"/>
              <a:t>Запись</a:t>
            </a:r>
            <a:r>
              <a:rPr lang="ru-RU" dirty="0"/>
              <a:t>: сначала операция записывается во </a:t>
            </a:r>
            <a:r>
              <a:rPr lang="en-US" dirty="0"/>
              <a:t>Write-Ahead Log (WAL)</a:t>
            </a:r>
            <a:r>
              <a:rPr lang="ru-RU" dirty="0"/>
              <a:t>, а затем вставляется в отсортированную структуру данных в памяти, называемую </a:t>
            </a:r>
            <a:r>
              <a:rPr lang="en" dirty="0" err="1"/>
              <a:t>MemTable</a:t>
            </a:r>
            <a:r>
              <a:rPr lang="en" dirty="0"/>
              <a:t>. </a:t>
            </a:r>
            <a:r>
              <a:rPr lang="ru-RU" dirty="0"/>
              <a:t>Когда </a:t>
            </a:r>
            <a:r>
              <a:rPr lang="en" dirty="0" err="1"/>
              <a:t>MemTable</a:t>
            </a:r>
            <a:r>
              <a:rPr lang="en" dirty="0"/>
              <a:t> </a:t>
            </a:r>
            <a:r>
              <a:rPr lang="ru-RU" dirty="0"/>
              <a:t>достигает определенного размера, </a:t>
            </a:r>
            <a:r>
              <a:rPr lang="en" dirty="0" err="1"/>
              <a:t>TabletServer</a:t>
            </a:r>
            <a:r>
              <a:rPr lang="en" dirty="0"/>
              <a:t> </a:t>
            </a:r>
            <a:r>
              <a:rPr lang="ru-RU" dirty="0"/>
              <a:t>записывает отсортированные пары ключ-значение в файл в </a:t>
            </a:r>
            <a:r>
              <a:rPr lang="en" dirty="0"/>
              <a:t>HDFS</a:t>
            </a:r>
            <a:r>
              <a:rPr lang="ru-RU" dirty="0"/>
              <a:t> (</a:t>
            </a:r>
            <a:r>
              <a:rPr lang="en" dirty="0"/>
              <a:t>R</a:t>
            </a:r>
            <a:r>
              <a:rPr lang="en-US" dirty="0"/>
              <a:t>F</a:t>
            </a:r>
            <a:r>
              <a:rPr lang="en" dirty="0" err="1"/>
              <a:t>ile</a:t>
            </a:r>
            <a:r>
              <a:rPr lang="en-US" dirty="0"/>
              <a:t>). </a:t>
            </a:r>
            <a:r>
              <a:rPr lang="ru-RU" dirty="0"/>
              <a:t>Затем создается новая таблица </a:t>
            </a:r>
            <a:r>
              <a:rPr lang="en" dirty="0" err="1"/>
              <a:t>MemTable</a:t>
            </a:r>
            <a:r>
              <a:rPr lang="en" dirty="0"/>
              <a:t>, </a:t>
            </a:r>
            <a:r>
              <a:rPr lang="ru-RU" dirty="0"/>
              <a:t>и факт сброса данных на диск записывается в </a:t>
            </a:r>
            <a:r>
              <a:rPr lang="en-US" dirty="0"/>
              <a:t>WAL</a:t>
            </a:r>
            <a:r>
              <a:rPr lang="ru-RU" dirty="0"/>
              <a:t>.</a:t>
            </a:r>
            <a:endParaRPr lang="en-US" dirty="0"/>
          </a:p>
          <a:p>
            <a:r>
              <a:rPr lang="ru-RU" b="1" dirty="0"/>
              <a:t>Чтение</a:t>
            </a:r>
            <a:r>
              <a:rPr lang="ru-RU" dirty="0"/>
              <a:t>: </a:t>
            </a:r>
            <a:r>
              <a:rPr lang="en" dirty="0" err="1"/>
              <a:t>TabletServer</a:t>
            </a:r>
            <a:r>
              <a:rPr lang="en" dirty="0"/>
              <a:t> </a:t>
            </a:r>
            <a:r>
              <a:rPr lang="ru-RU" dirty="0"/>
              <a:t>выполняет бинарный поиск по </a:t>
            </a:r>
            <a:r>
              <a:rPr lang="en" dirty="0" err="1"/>
              <a:t>MemTable</a:t>
            </a:r>
            <a:r>
              <a:rPr lang="en" dirty="0"/>
              <a:t>, </a:t>
            </a:r>
            <a:r>
              <a:rPr lang="ru-RU" dirty="0"/>
              <a:t>а также по индексам, связанным с каждым </a:t>
            </a:r>
            <a:r>
              <a:rPr lang="en" dirty="0" err="1"/>
              <a:t>RFile</a:t>
            </a:r>
            <a:r>
              <a:rPr lang="en" dirty="0"/>
              <a:t>, </a:t>
            </a:r>
            <a:r>
              <a:rPr lang="ru-RU" dirty="0"/>
              <a:t>чтобы найти соответствующие значения. При сканировании клиенту возвращаются несколько пар ключ-значение из таблицы </a:t>
            </a:r>
            <a:r>
              <a:rPr lang="en" dirty="0" err="1"/>
              <a:t>MemTable</a:t>
            </a:r>
            <a:r>
              <a:rPr lang="en" dirty="0"/>
              <a:t> </a:t>
            </a:r>
            <a:r>
              <a:rPr lang="ru-RU" dirty="0"/>
              <a:t>и блоков данных </a:t>
            </a:r>
            <a:r>
              <a:rPr lang="en" dirty="0"/>
              <a:t>R</a:t>
            </a:r>
            <a:r>
              <a:rPr lang="en-US" dirty="0"/>
              <a:t>F</a:t>
            </a:r>
            <a:r>
              <a:rPr lang="en" dirty="0" err="1"/>
              <a:t>ile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которые сортируются путем слияния по мере чтения. Если для таблицы включено кэширование, любой индекс или блок данных сохраняется в кэше, чтобы ускорить сканирование в будущем.</a:t>
            </a:r>
          </a:p>
        </p:txBody>
      </p:sp>
    </p:spTree>
    <p:extLst>
      <p:ext uri="{BB962C8B-B14F-4D97-AF65-F5344CB8AC3E}">
        <p14:creationId xmlns:p14="http://schemas.microsoft.com/office/powerpoint/2010/main" val="1695668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1E64D8-61F4-0445-9EB5-B6D9FBE7B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966" y="1123837"/>
            <a:ext cx="3200400" cy="4601183"/>
          </a:xfrm>
        </p:spPr>
        <p:txBody>
          <a:bodyPr>
            <a:normAutofit/>
          </a:bodyPr>
          <a:lstStyle/>
          <a:p>
            <a:r>
              <a:rPr lang="en-US" sz="2800" dirty="0"/>
              <a:t>Design Overview:</a:t>
            </a:r>
            <a:br>
              <a:rPr lang="en-US" sz="2800" dirty="0"/>
            </a:br>
            <a:r>
              <a:rPr lang="ru-RU" sz="2800" dirty="0"/>
              <a:t>отказоустойчивость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3A2916-9027-3E48-B580-794B1EEFF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217337"/>
            <a:ext cx="7315200" cy="2291687"/>
          </a:xfrm>
        </p:spPr>
        <p:txBody>
          <a:bodyPr/>
          <a:lstStyle/>
          <a:p>
            <a:r>
              <a:rPr lang="ru-RU" dirty="0"/>
              <a:t>Все </a:t>
            </a:r>
            <a:r>
              <a:rPr lang="ru-RU" dirty="0" err="1"/>
              <a:t>таблеты</a:t>
            </a:r>
            <a:r>
              <a:rPr lang="ru-RU" dirty="0"/>
              <a:t> распределяются среди активных </a:t>
            </a:r>
            <a:r>
              <a:rPr lang="en-US" dirty="0" err="1"/>
              <a:t>TabletServers</a:t>
            </a:r>
            <a:r>
              <a:rPr lang="en-US" dirty="0"/>
              <a:t>. </a:t>
            </a:r>
            <a:r>
              <a:rPr lang="ru-RU" dirty="0"/>
              <a:t>Если один из </a:t>
            </a:r>
            <a:r>
              <a:rPr lang="en-US" dirty="0" err="1"/>
              <a:t>TabletServers</a:t>
            </a:r>
            <a:r>
              <a:rPr lang="en-US" dirty="0"/>
              <a:t> </a:t>
            </a:r>
            <a:r>
              <a:rPr lang="ru-RU" dirty="0"/>
              <a:t>отказывает, </a:t>
            </a:r>
            <a:r>
              <a:rPr lang="en-US" dirty="0"/>
              <a:t>Master </a:t>
            </a:r>
            <a:r>
              <a:rPr lang="ru-RU" dirty="0"/>
              <a:t>это замечает и перераспределяет </a:t>
            </a:r>
            <a:r>
              <a:rPr lang="ru-RU" dirty="0" err="1"/>
              <a:t>таблеты</a:t>
            </a:r>
            <a:r>
              <a:rPr lang="ru-RU" dirty="0"/>
              <a:t>, за которые он отвечал, среди других живых серверов. Так как вся история этих </a:t>
            </a:r>
            <a:r>
              <a:rPr lang="ru-RU" dirty="0" err="1"/>
              <a:t>таблетов</a:t>
            </a:r>
            <a:r>
              <a:rPr lang="ru-RU" dirty="0"/>
              <a:t> была записана во </a:t>
            </a:r>
            <a:r>
              <a:rPr lang="en-US" dirty="0"/>
              <a:t>Write-Ahead Log</a:t>
            </a:r>
            <a:r>
              <a:rPr lang="ru-RU" dirty="0"/>
              <a:t>, который хранится в </a:t>
            </a:r>
            <a:r>
              <a:rPr lang="en-US" dirty="0"/>
              <a:t>HDFS</a:t>
            </a:r>
            <a:r>
              <a:rPr lang="ru-RU" dirty="0"/>
              <a:t>, новые обслуживающие сервера могут с легкостью восстановить состояние </a:t>
            </a:r>
            <a:r>
              <a:rPr lang="ru-RU" dirty="0" err="1"/>
              <a:t>таблета</a:t>
            </a:r>
            <a:r>
              <a:rPr lang="ru-RU" dirty="0"/>
              <a:t> и применить последние изменения.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2A696C5-7726-504B-A372-BE5475580B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7122" y="2352907"/>
            <a:ext cx="5655041" cy="419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987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604B2E-F0E6-C243-84DF-FC1D01AA4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Новости </a:t>
            </a:r>
            <a:r>
              <a:rPr lang="en-US" dirty="0" err="1"/>
              <a:t>Accumulo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35E0B3-D7A6-6349-AA64-788971D7A8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Чтобы быть в курсе происходящего, можно следить за следующими ресурсами:</a:t>
            </a:r>
          </a:p>
          <a:p>
            <a:r>
              <a:rPr lang="ru-RU" dirty="0">
                <a:hlinkClick r:id="rId2"/>
              </a:rPr>
              <a:t>Новости на официальном сайте</a:t>
            </a:r>
            <a:endParaRPr lang="ru-RU" dirty="0"/>
          </a:p>
          <a:p>
            <a:r>
              <a:rPr lang="ru-RU" dirty="0">
                <a:hlinkClick r:id="rId3"/>
              </a:rPr>
              <a:t>Официальный аккаунт в </a:t>
            </a:r>
            <a:r>
              <a:rPr lang="en-US" dirty="0">
                <a:hlinkClick r:id="rId3"/>
              </a:rPr>
              <a:t>Twitter</a:t>
            </a:r>
            <a:endParaRPr lang="en-US" dirty="0"/>
          </a:p>
          <a:p>
            <a:r>
              <a:rPr lang="ru-RU" dirty="0">
                <a:hlinkClick r:id="rId4"/>
              </a:rPr>
              <a:t>Репозиторий на </a:t>
            </a:r>
            <a:r>
              <a:rPr lang="en-US" dirty="0">
                <a:hlinkClick r:id="rId4"/>
              </a:rPr>
              <a:t>GitHub</a:t>
            </a:r>
            <a:endParaRPr lang="en-US" dirty="0"/>
          </a:p>
          <a:p>
            <a:r>
              <a:rPr lang="ru-RU" dirty="0">
                <a:hlinkClick r:id="rId5"/>
              </a:rPr>
              <a:t>Конференции </a:t>
            </a:r>
            <a:r>
              <a:rPr lang="en-US" dirty="0">
                <a:hlinkClick r:id="rId5"/>
              </a:rPr>
              <a:t>ApacheCon</a:t>
            </a:r>
            <a:endParaRPr lang="en-US" dirty="0"/>
          </a:p>
          <a:p>
            <a:r>
              <a:rPr lang="en-US" dirty="0">
                <a:hlinkClick r:id="rId6"/>
              </a:rPr>
              <a:t>Accumulo Summit</a:t>
            </a:r>
            <a:r>
              <a:rPr lang="en-US" dirty="0"/>
              <a:t> (</a:t>
            </a:r>
            <a:r>
              <a:rPr lang="ru-RU" dirty="0"/>
              <a:t>не проводился с 2018 года)</a:t>
            </a:r>
          </a:p>
        </p:txBody>
      </p:sp>
    </p:spTree>
    <p:extLst>
      <p:ext uri="{BB962C8B-B14F-4D97-AF65-F5344CB8AC3E}">
        <p14:creationId xmlns:p14="http://schemas.microsoft.com/office/powerpoint/2010/main" val="3668480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9C23EC-F645-9040-A194-4E9F7FB53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122549-A28F-CD46-A381-8A41CA4F4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Apache </a:t>
            </a:r>
            <a:r>
              <a:rPr lang="en-US" dirty="0" err="1"/>
              <a:t>Accumulo</a:t>
            </a:r>
            <a:endParaRPr lang="en-US" dirty="0"/>
          </a:p>
          <a:p>
            <a:r>
              <a:rPr lang="ru-RU" dirty="0"/>
              <a:t>История СУБД</a:t>
            </a:r>
            <a:endParaRPr lang="en-US" dirty="0"/>
          </a:p>
          <a:p>
            <a:r>
              <a:rPr lang="ru-RU" dirty="0"/>
              <a:t>Инструкция по установке</a:t>
            </a:r>
          </a:p>
          <a:p>
            <a:r>
              <a:rPr lang="ru-RU" dirty="0"/>
              <a:t>Работа с СУБД</a:t>
            </a:r>
            <a:endParaRPr lang="en-US" dirty="0"/>
          </a:p>
          <a:p>
            <a:pPr lvl="1"/>
            <a:r>
              <a:rPr lang="en-US" dirty="0" err="1"/>
              <a:t>Accumulo</a:t>
            </a:r>
            <a:r>
              <a:rPr lang="en-US" dirty="0"/>
              <a:t> shell</a:t>
            </a:r>
          </a:p>
          <a:p>
            <a:pPr lvl="1"/>
            <a:r>
              <a:rPr lang="en-US" dirty="0"/>
              <a:t>Java API</a:t>
            </a:r>
            <a:endParaRPr lang="ru-RU" dirty="0"/>
          </a:p>
          <a:p>
            <a:r>
              <a:rPr lang="ru-RU" dirty="0"/>
              <a:t>Инструменты и утилиты</a:t>
            </a:r>
            <a:endParaRPr lang="en-US" dirty="0"/>
          </a:p>
          <a:p>
            <a:r>
              <a:rPr lang="en-US" dirty="0"/>
              <a:t>Design Overview</a:t>
            </a:r>
          </a:p>
          <a:p>
            <a:r>
              <a:rPr lang="ru-RU" dirty="0"/>
              <a:t>Новости </a:t>
            </a:r>
            <a:r>
              <a:rPr lang="en-US" dirty="0" err="1"/>
              <a:t>Accumulo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96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83A733-DA97-4B4A-85AD-F0443F751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</a:t>
            </a:r>
            <a:r>
              <a:rPr lang="en-US" dirty="0" err="1"/>
              <a:t>Accumulo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1FCD2F2-A7A8-7B48-ACDB-4741EAB43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24829"/>
            <a:ext cx="7315200" cy="4081347"/>
          </a:xfrm>
        </p:spPr>
        <p:txBody>
          <a:bodyPr>
            <a:normAutofit/>
          </a:bodyPr>
          <a:lstStyle/>
          <a:p>
            <a:r>
              <a:rPr lang="en-US" dirty="0"/>
              <a:t>Apache </a:t>
            </a:r>
            <a:r>
              <a:rPr lang="en-US" dirty="0" err="1"/>
              <a:t>Accumulo</a:t>
            </a:r>
            <a:r>
              <a:rPr lang="en-US" dirty="0"/>
              <a:t> – </a:t>
            </a:r>
            <a:r>
              <a:rPr lang="ru-RU" dirty="0"/>
              <a:t>распределенное сортированное</a:t>
            </a:r>
            <a:r>
              <a:rPr lang="en-US" dirty="0"/>
              <a:t> key/value-</a:t>
            </a:r>
            <a:r>
              <a:rPr lang="ru-RU" dirty="0"/>
              <a:t>хранилище</a:t>
            </a:r>
            <a:r>
              <a:rPr lang="en-US" dirty="0"/>
              <a:t> (</a:t>
            </a:r>
            <a:r>
              <a:rPr lang="ru-RU" dirty="0"/>
              <a:t>также относится к типу </a:t>
            </a:r>
            <a:r>
              <a:rPr lang="en-US" dirty="0"/>
              <a:t>w</a:t>
            </a:r>
            <a:r>
              <a:rPr lang="en" dirty="0"/>
              <a:t>ide column store</a:t>
            </a:r>
            <a:r>
              <a:rPr lang="ru-RU" dirty="0"/>
              <a:t>)</a:t>
            </a:r>
            <a:r>
              <a:rPr lang="en-US" dirty="0"/>
              <a:t>, </a:t>
            </a:r>
            <a:r>
              <a:rPr lang="ru-RU" dirty="0"/>
              <a:t>написано на </a:t>
            </a:r>
            <a:r>
              <a:rPr lang="en-US" dirty="0"/>
              <a:t>Java</a:t>
            </a:r>
            <a:endParaRPr lang="ru-RU" dirty="0"/>
          </a:p>
          <a:p>
            <a:r>
              <a:rPr lang="ru-RU" dirty="0"/>
              <a:t>Для хранения данных используется </a:t>
            </a:r>
            <a:r>
              <a:rPr lang="en-US" dirty="0"/>
              <a:t>HDFS</a:t>
            </a:r>
            <a:r>
              <a:rPr lang="ru-RU" dirty="0"/>
              <a:t>, для задачи консенсуса – </a:t>
            </a:r>
            <a:r>
              <a:rPr lang="en-US" dirty="0" err="1"/>
              <a:t>ZooKeeper</a:t>
            </a:r>
            <a:endParaRPr lang="en-US" dirty="0"/>
          </a:p>
          <a:p>
            <a:r>
              <a:rPr lang="ru-RU" dirty="0"/>
              <a:t>Основные особенности:</a:t>
            </a:r>
          </a:p>
          <a:p>
            <a:pPr lvl="1"/>
            <a:r>
              <a:rPr lang="ru-RU" dirty="0"/>
              <a:t>Предоставляет </a:t>
            </a:r>
            <a:r>
              <a:rPr lang="en-US" dirty="0"/>
              <a:t>Java-</a:t>
            </a:r>
            <a:r>
              <a:rPr lang="ru-RU" dirty="0"/>
              <a:t>интерфейс для изменения и получения данных</a:t>
            </a:r>
          </a:p>
          <a:p>
            <a:pPr lvl="1"/>
            <a:r>
              <a:rPr lang="ru-RU" dirty="0"/>
              <a:t>Масштабируется путем увеличения размера </a:t>
            </a:r>
            <a:r>
              <a:rPr lang="en-US" dirty="0"/>
              <a:t>HDFS</a:t>
            </a:r>
            <a:r>
              <a:rPr lang="ru-RU" dirty="0"/>
              <a:t>-кластера</a:t>
            </a:r>
          </a:p>
          <a:p>
            <a:pPr lvl="1"/>
            <a:r>
              <a:rPr lang="ru-RU" dirty="0"/>
              <a:t>Поддерживает авторизацию пользователей на уровне каждой записи</a:t>
            </a:r>
          </a:p>
          <a:p>
            <a:pPr lvl="1"/>
            <a:r>
              <a:rPr lang="ru-RU" dirty="0"/>
              <a:t>Предоставляет стабильный </a:t>
            </a:r>
            <a:r>
              <a:rPr lang="en-US" dirty="0"/>
              <a:t>API</a:t>
            </a:r>
            <a:r>
              <a:rPr lang="ru-RU" dirty="0"/>
              <a:t>, имеет версии с долгосрочной поддержкой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BB25A8-E643-7141-A012-97FBCCCD7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5413" y="4806176"/>
            <a:ext cx="7802910" cy="159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049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9C2AD9-233E-DC46-85B3-908994217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 СУБД: </a:t>
            </a:r>
            <a:r>
              <a:rPr lang="en-US" dirty="0" err="1"/>
              <a:t>Accumulo</a:t>
            </a:r>
            <a:r>
              <a:rPr lang="en-US" dirty="0"/>
              <a:t> 1.x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8674A7-B5D8-8B43-849E-410CCF4F3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Первая публичная версия </a:t>
            </a:r>
            <a:r>
              <a:rPr lang="en-US" dirty="0"/>
              <a:t>Apache </a:t>
            </a:r>
            <a:r>
              <a:rPr lang="en-US" dirty="0" err="1"/>
              <a:t>Accumulo</a:t>
            </a:r>
            <a:r>
              <a:rPr lang="en-US" dirty="0"/>
              <a:t> 1.3.6 – 16.12.2011</a:t>
            </a:r>
            <a:endParaRPr lang="ru-RU" dirty="0"/>
          </a:p>
          <a:p>
            <a:r>
              <a:rPr lang="en-US" dirty="0" err="1"/>
              <a:t>Accumulo</a:t>
            </a:r>
            <a:r>
              <a:rPr lang="en-US" dirty="0"/>
              <a:t> 1.6.0 – </a:t>
            </a:r>
            <a:r>
              <a:rPr lang="ru-RU" dirty="0"/>
              <a:t>добавлена поддержка нескольких </a:t>
            </a:r>
            <a:r>
              <a:rPr lang="en-US" dirty="0" err="1"/>
              <a:t>namenode</a:t>
            </a:r>
            <a:r>
              <a:rPr lang="en-US" dirty="0"/>
              <a:t> </a:t>
            </a:r>
            <a:r>
              <a:rPr lang="ru-RU" dirty="0"/>
              <a:t>для отказоустойчивости, настраиваемое сжатие файлов</a:t>
            </a:r>
          </a:p>
          <a:p>
            <a:r>
              <a:rPr lang="en-US" dirty="0" err="1"/>
              <a:t>Accumulo</a:t>
            </a:r>
            <a:r>
              <a:rPr lang="en-US" dirty="0"/>
              <a:t> 1.7.0 – </a:t>
            </a:r>
            <a:r>
              <a:rPr lang="ru-RU" dirty="0"/>
              <a:t>добавлена аутентификация для клиентов, </a:t>
            </a:r>
            <a:r>
              <a:rPr lang="en-US" dirty="0"/>
              <a:t>user-defined compaction strategies</a:t>
            </a:r>
          </a:p>
          <a:p>
            <a:r>
              <a:rPr lang="en-US" dirty="0"/>
              <a:t>Apache </a:t>
            </a:r>
            <a:r>
              <a:rPr lang="en-US" dirty="0" err="1"/>
              <a:t>Accumulo</a:t>
            </a:r>
            <a:r>
              <a:rPr lang="en-US" dirty="0"/>
              <a:t> 1.10.0 – </a:t>
            </a:r>
            <a:r>
              <a:rPr lang="ru-RU" dirty="0"/>
              <a:t>последняя </a:t>
            </a:r>
            <a:r>
              <a:rPr lang="en-US" dirty="0"/>
              <a:t>LTS-</a:t>
            </a:r>
            <a:r>
              <a:rPr lang="ru-RU" dirty="0"/>
              <a:t>версия СУБД, дата релиза: 3.09.2020</a:t>
            </a:r>
          </a:p>
        </p:txBody>
      </p:sp>
    </p:spTree>
    <p:extLst>
      <p:ext uri="{BB962C8B-B14F-4D97-AF65-F5344CB8AC3E}">
        <p14:creationId xmlns:p14="http://schemas.microsoft.com/office/powerpoint/2010/main" val="4258586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D7F2E6-1F55-6349-ABD1-C3AB0C9DB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092447" cy="4601183"/>
          </a:xfrm>
        </p:spPr>
        <p:txBody>
          <a:bodyPr/>
          <a:lstStyle/>
          <a:p>
            <a:r>
              <a:rPr lang="ru-RU" dirty="0"/>
              <a:t>История СУБД: </a:t>
            </a:r>
            <a:r>
              <a:rPr lang="en-US" dirty="0" err="1"/>
              <a:t>Accumulo</a:t>
            </a:r>
            <a:r>
              <a:rPr lang="en-US" dirty="0"/>
              <a:t> 2.0.0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7D14E8-98EC-E54A-B5E4-3448E260B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Accumulo</a:t>
            </a:r>
            <a:r>
              <a:rPr lang="en-US" dirty="0"/>
              <a:t> 2.0.0 – </a:t>
            </a:r>
            <a:r>
              <a:rPr lang="ru-RU" dirty="0"/>
              <a:t>последняя доступная на сегодняшний день версия СУБД и первое крупное обновление с релиза</a:t>
            </a:r>
            <a:r>
              <a:rPr lang="en-US" dirty="0"/>
              <a:t>. </a:t>
            </a:r>
            <a:r>
              <a:rPr lang="ru-RU" dirty="0"/>
              <a:t>Дата обновления: 2.08.2019</a:t>
            </a:r>
          </a:p>
          <a:p>
            <a:r>
              <a:rPr lang="ru-RU" dirty="0"/>
              <a:t>20 скриптов для управления БД для удобства были заменены 4 командами</a:t>
            </a:r>
          </a:p>
          <a:p>
            <a:r>
              <a:rPr lang="ru-RU" dirty="0"/>
              <a:t>Добавлены </a:t>
            </a:r>
            <a:r>
              <a:rPr lang="en-US" dirty="0">
                <a:hlinkClick r:id="rId2"/>
              </a:rPr>
              <a:t>Summaries</a:t>
            </a:r>
            <a:r>
              <a:rPr lang="en-US" dirty="0"/>
              <a:t> </a:t>
            </a:r>
            <a:r>
              <a:rPr lang="ru-RU" dirty="0"/>
              <a:t>для непрерывной генерации статистической информации на основе </a:t>
            </a:r>
            <a:r>
              <a:rPr lang="en-US" dirty="0"/>
              <a:t>UDF</a:t>
            </a:r>
          </a:p>
          <a:p>
            <a:r>
              <a:rPr lang="ru-RU" dirty="0"/>
              <a:t>Добавлен </a:t>
            </a:r>
            <a:r>
              <a:rPr lang="ru-RU" dirty="0">
                <a:hlinkClick r:id="rId3"/>
              </a:rPr>
              <a:t>официальный </a:t>
            </a:r>
            <a:r>
              <a:rPr lang="en-US" dirty="0">
                <a:hlinkClick r:id="rId3"/>
              </a:rPr>
              <a:t>Docker-</a:t>
            </a:r>
            <a:r>
              <a:rPr lang="ru-RU" dirty="0">
                <a:hlinkClick r:id="rId3"/>
              </a:rPr>
              <a:t>образ</a:t>
            </a:r>
            <a:endParaRPr lang="ru-RU" dirty="0"/>
          </a:p>
          <a:p>
            <a:r>
              <a:rPr lang="ru-RU" dirty="0"/>
              <a:t>Хотя </a:t>
            </a:r>
            <a:r>
              <a:rPr lang="en-US" dirty="0" err="1"/>
              <a:t>Accumulo</a:t>
            </a:r>
            <a:r>
              <a:rPr lang="en-US" dirty="0"/>
              <a:t> 2.0.0 </a:t>
            </a:r>
            <a:r>
              <a:rPr lang="ru-RU" dirty="0"/>
              <a:t>считается наиболее актуальной версией СУБД, она не считается </a:t>
            </a:r>
            <a:r>
              <a:rPr lang="en-US" dirty="0"/>
              <a:t>LTS-</a:t>
            </a:r>
            <a:r>
              <a:rPr lang="ru-RU" dirty="0"/>
              <a:t>релизом</a:t>
            </a:r>
          </a:p>
          <a:p>
            <a:r>
              <a:rPr lang="ru-RU" dirty="0"/>
              <a:t>Требуемые версии зависимостей: </a:t>
            </a:r>
            <a:r>
              <a:rPr lang="en-US" dirty="0"/>
              <a:t>Java 8, Hadoop 3, </a:t>
            </a:r>
            <a:r>
              <a:rPr lang="en-US" dirty="0" err="1"/>
              <a:t>ZooKeeper</a:t>
            </a:r>
            <a:r>
              <a:rPr lang="en-US" dirty="0"/>
              <a:t> 3.4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6655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B0E4B2-2CBD-0648-B4B3-1AE430A92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Инструкция по установке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93A380-D4E4-1547-A155-C0C1AC612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ru-RU" dirty="0"/>
              <a:t>Для</a:t>
            </a:r>
            <a:r>
              <a:rPr lang="en-US" dirty="0"/>
              <a:t> </a:t>
            </a:r>
            <a:r>
              <a:rPr lang="ru-RU" dirty="0"/>
              <a:t>работы </a:t>
            </a:r>
            <a:r>
              <a:rPr lang="en-US" dirty="0" err="1"/>
              <a:t>Accumulo</a:t>
            </a:r>
            <a:r>
              <a:rPr lang="en-US" dirty="0"/>
              <a:t> </a:t>
            </a:r>
            <a:r>
              <a:rPr lang="ru-RU" dirty="0"/>
              <a:t>требуются </a:t>
            </a:r>
            <a:r>
              <a:rPr lang="en-US" dirty="0"/>
              <a:t>HDFS </a:t>
            </a:r>
            <a:r>
              <a:rPr lang="ru-RU" dirty="0"/>
              <a:t>и </a:t>
            </a:r>
            <a:r>
              <a:rPr lang="en-US" dirty="0" err="1"/>
              <a:t>ZooKeeper</a:t>
            </a:r>
            <a:r>
              <a:rPr lang="ru-RU" dirty="0"/>
              <a:t>, поэтому перед запуском </a:t>
            </a:r>
            <a:r>
              <a:rPr lang="en-US" dirty="0" err="1"/>
              <a:t>Accumulo</a:t>
            </a:r>
            <a:r>
              <a:rPr lang="en-US" dirty="0"/>
              <a:t> </a:t>
            </a:r>
            <a:r>
              <a:rPr lang="ru-RU" dirty="0"/>
              <a:t>требуется установить и настроить </a:t>
            </a:r>
            <a:r>
              <a:rPr lang="ru-RU" dirty="0" err="1"/>
              <a:t>соотвествующие</a:t>
            </a:r>
            <a:r>
              <a:rPr lang="ru-RU" dirty="0"/>
              <a:t> кластеры:</a:t>
            </a:r>
          </a:p>
          <a:p>
            <a:pPr marL="960120" lvl="1" indent="-457200">
              <a:buFont typeface="+mj-lt"/>
              <a:buAutoNum type="arabicPeriod"/>
            </a:pPr>
            <a:r>
              <a:rPr lang="en-US" dirty="0">
                <a:hlinkClick r:id="rId2"/>
              </a:rPr>
              <a:t>ZooKeeper</a:t>
            </a:r>
            <a:endParaRPr lang="en-US" dirty="0"/>
          </a:p>
          <a:p>
            <a:pPr marL="960120" lvl="1" indent="-457200">
              <a:buFont typeface="+mj-lt"/>
              <a:buAutoNum type="arabicPeriod"/>
            </a:pPr>
            <a:r>
              <a:rPr lang="en-US" dirty="0">
                <a:hlinkClick r:id="rId3"/>
              </a:rPr>
              <a:t>Hadoop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Для начала необходимо </a:t>
            </a:r>
            <a:r>
              <a:rPr lang="ru-RU" dirty="0">
                <a:hlinkClick r:id="rId4"/>
              </a:rPr>
              <a:t>загрузить</a:t>
            </a:r>
            <a:r>
              <a:rPr lang="ru-RU" dirty="0"/>
              <a:t> бинарные файлы, либо собрать их из </a:t>
            </a:r>
            <a:r>
              <a:rPr lang="ru-RU" dirty="0">
                <a:hlinkClick r:id="rId5"/>
              </a:rPr>
              <a:t>исходников</a:t>
            </a:r>
            <a:r>
              <a:rPr lang="ru-RU" dirty="0"/>
              <a:t>. В конце концов вы получите архив вида </a:t>
            </a:r>
            <a:r>
              <a:rPr lang="en" dirty="0" err="1">
                <a:latin typeface="Courier" pitchFamily="2" charset="0"/>
              </a:rPr>
              <a:t>accumulo</a:t>
            </a:r>
            <a:r>
              <a:rPr lang="en" dirty="0">
                <a:latin typeface="Courier" pitchFamily="2" charset="0"/>
              </a:rPr>
              <a:t>-&lt;version&gt;-</a:t>
            </a:r>
            <a:r>
              <a:rPr lang="en" dirty="0" err="1">
                <a:latin typeface="Courier" pitchFamily="2" charset="0"/>
              </a:rPr>
              <a:t>bin.tar.gz</a:t>
            </a:r>
            <a:r>
              <a:rPr lang="en" dirty="0">
                <a:latin typeface="Courier" pitchFamily="2" charset="0"/>
              </a:rPr>
              <a:t>.</a:t>
            </a:r>
            <a:r>
              <a:rPr lang="ru-RU" dirty="0">
                <a:latin typeface="Courier" pitchFamily="2" charset="0"/>
              </a:rPr>
              <a:t> </a:t>
            </a:r>
            <a:r>
              <a:rPr lang="ru-RU" dirty="0"/>
              <a:t>После этого его нужно распаковать с помощью команды </a:t>
            </a:r>
            <a:r>
              <a:rPr lang="en" dirty="0">
                <a:latin typeface="Courier" pitchFamily="2" charset="0"/>
              </a:rPr>
              <a:t>tar -</a:t>
            </a:r>
            <a:r>
              <a:rPr lang="en" dirty="0" err="1">
                <a:latin typeface="Courier" pitchFamily="2" charset="0"/>
              </a:rPr>
              <a:t>xzf</a:t>
            </a:r>
            <a:endParaRPr lang="ru-RU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Подробную инструкцию по конфигурации можно найти на </a:t>
            </a:r>
            <a:r>
              <a:rPr lang="ru-RU" dirty="0">
                <a:hlinkClick r:id="rId6"/>
              </a:rPr>
              <a:t>официальном сайте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После конфигурации нужно выполнить команду </a:t>
            </a:r>
            <a:r>
              <a:rPr lang="en" dirty="0" err="1">
                <a:latin typeface="Courier" pitchFamily="2" charset="0"/>
              </a:rPr>
              <a:t>accumulo</a:t>
            </a:r>
            <a:r>
              <a:rPr lang="en" dirty="0">
                <a:latin typeface="Courier" pitchFamily="2" charset="0"/>
              </a:rPr>
              <a:t> </a:t>
            </a:r>
            <a:r>
              <a:rPr lang="en" dirty="0" err="1">
                <a:latin typeface="Courier" pitchFamily="2" charset="0"/>
              </a:rPr>
              <a:t>init</a:t>
            </a:r>
            <a:r>
              <a:rPr lang="ru-RU" dirty="0">
                <a:latin typeface="Courier" pitchFamily="2" charset="0"/>
              </a:rPr>
              <a:t> </a:t>
            </a:r>
            <a:r>
              <a:rPr lang="ru-RU" dirty="0"/>
              <a:t>– во время выполнения команды потребуется задать название </a:t>
            </a:r>
            <a:r>
              <a:rPr lang="ru-RU" dirty="0" err="1"/>
              <a:t>инстанса</a:t>
            </a:r>
            <a:r>
              <a:rPr lang="ru-RU" dirty="0"/>
              <a:t> </a:t>
            </a:r>
            <a:r>
              <a:rPr lang="en-US" dirty="0" err="1"/>
              <a:t>Accumulo</a:t>
            </a:r>
            <a:r>
              <a:rPr lang="ru-RU" dirty="0"/>
              <a:t> и пароль для </a:t>
            </a:r>
            <a:r>
              <a:rPr lang="en-US" dirty="0"/>
              <a:t>root-</a:t>
            </a:r>
            <a:r>
              <a:rPr lang="ru-RU" dirty="0"/>
              <a:t>пользователя</a:t>
            </a:r>
          </a:p>
        </p:txBody>
      </p:sp>
    </p:spTree>
    <p:extLst>
      <p:ext uri="{BB962C8B-B14F-4D97-AF65-F5344CB8AC3E}">
        <p14:creationId xmlns:p14="http://schemas.microsoft.com/office/powerpoint/2010/main" val="2411385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A9D0EF-9FA6-7041-997F-EF432902E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Инструкция по установке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6813C4-7987-E141-8624-59A3D5790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306547"/>
            <a:ext cx="7315200" cy="5120640"/>
          </a:xfrm>
        </p:spPr>
        <p:txBody>
          <a:bodyPr anchor="t"/>
          <a:lstStyle/>
          <a:p>
            <a:pPr marL="457200" indent="-457200">
              <a:buFont typeface="+mj-lt"/>
              <a:buAutoNum type="arabicPeriod" startAt="5"/>
            </a:pPr>
            <a:r>
              <a:rPr lang="ru-RU" dirty="0"/>
              <a:t>Осталось запустить </a:t>
            </a:r>
            <a:r>
              <a:rPr lang="en-US" dirty="0" err="1"/>
              <a:t>Accumulo</a:t>
            </a:r>
            <a:r>
              <a:rPr lang="ru-RU" dirty="0"/>
              <a:t> с помощью следующих команд</a:t>
            </a:r>
            <a:r>
              <a:rPr lang="en-US" dirty="0"/>
              <a:t>:</a:t>
            </a:r>
            <a:br>
              <a:rPr lang="ru-RU" dirty="0"/>
            </a:br>
            <a:r>
              <a:rPr lang="en" dirty="0" err="1">
                <a:latin typeface="Courier" pitchFamily="2" charset="0"/>
              </a:rPr>
              <a:t>accumulo</a:t>
            </a:r>
            <a:r>
              <a:rPr lang="en" dirty="0">
                <a:latin typeface="Courier" pitchFamily="2" charset="0"/>
              </a:rPr>
              <a:t>-service </a:t>
            </a:r>
            <a:r>
              <a:rPr lang="en" dirty="0" err="1">
                <a:latin typeface="Courier" pitchFamily="2" charset="0"/>
              </a:rPr>
              <a:t>tserver</a:t>
            </a:r>
            <a:r>
              <a:rPr lang="en" dirty="0">
                <a:latin typeface="Courier" pitchFamily="2" charset="0"/>
              </a:rPr>
              <a:t> start</a:t>
            </a:r>
            <a:br>
              <a:rPr lang="en" dirty="0">
                <a:latin typeface="Courier" pitchFamily="2" charset="0"/>
              </a:rPr>
            </a:br>
            <a:r>
              <a:rPr lang="en" sz="2000" dirty="0" err="1">
                <a:latin typeface="Courier" pitchFamily="2" charset="0"/>
              </a:rPr>
              <a:t>accumulo</a:t>
            </a:r>
            <a:r>
              <a:rPr lang="en" sz="2000" dirty="0">
                <a:latin typeface="Courier" pitchFamily="2" charset="0"/>
              </a:rPr>
              <a:t>-service master start</a:t>
            </a:r>
            <a:br>
              <a:rPr lang="en" sz="2000" dirty="0">
                <a:latin typeface="Courier" pitchFamily="2" charset="0"/>
              </a:rPr>
            </a:br>
            <a:r>
              <a:rPr lang="en" sz="2000" dirty="0" err="1">
                <a:latin typeface="Courier" pitchFamily="2" charset="0"/>
              </a:rPr>
              <a:t>accumulo</a:t>
            </a:r>
            <a:r>
              <a:rPr lang="en" sz="2000" dirty="0">
                <a:latin typeface="Courier" pitchFamily="2" charset="0"/>
              </a:rPr>
              <a:t>-service monitor start</a:t>
            </a:r>
            <a:br>
              <a:rPr lang="en" sz="2000" dirty="0">
                <a:latin typeface="Courier" pitchFamily="2" charset="0"/>
              </a:rPr>
            </a:br>
            <a:r>
              <a:rPr lang="en" sz="2000" dirty="0" err="1">
                <a:latin typeface="Courier" pitchFamily="2" charset="0"/>
              </a:rPr>
              <a:t>accumulo</a:t>
            </a:r>
            <a:r>
              <a:rPr lang="en" sz="2000" dirty="0">
                <a:latin typeface="Courier" pitchFamily="2" charset="0"/>
              </a:rPr>
              <a:t>-service </a:t>
            </a:r>
            <a:r>
              <a:rPr lang="en" sz="2000" dirty="0" err="1">
                <a:latin typeface="Courier" pitchFamily="2" charset="0"/>
              </a:rPr>
              <a:t>gc</a:t>
            </a:r>
            <a:r>
              <a:rPr lang="en" sz="2000" dirty="0">
                <a:latin typeface="Courier" pitchFamily="2" charset="0"/>
              </a:rPr>
              <a:t> start</a:t>
            </a:r>
            <a:endParaRPr lang="en-US" dirty="0">
              <a:latin typeface="Courier" pitchFamily="2" charset="0"/>
            </a:endParaRPr>
          </a:p>
          <a:p>
            <a:pPr marL="457200" indent="-457200">
              <a:buFont typeface="+mj-lt"/>
              <a:buAutoNum type="arabicPeriod" startAt="5"/>
            </a:pPr>
            <a:r>
              <a:rPr lang="ru-RU" sz="2000" dirty="0"/>
              <a:t>За работой базы можно наблюдать на странице мониторинга в браузере</a:t>
            </a:r>
            <a:r>
              <a:rPr lang="en-US" dirty="0"/>
              <a:t> </a:t>
            </a:r>
            <a:r>
              <a:rPr lang="ru-RU" dirty="0"/>
              <a:t>по адресу </a:t>
            </a:r>
            <a:r>
              <a:rPr lang="en-US" dirty="0">
                <a:latin typeface="Courier" pitchFamily="2" charset="0"/>
              </a:rPr>
              <a:t>localhost:9995</a:t>
            </a:r>
            <a:r>
              <a:rPr lang="ru-RU" sz="2000" dirty="0"/>
              <a:t>:</a:t>
            </a:r>
            <a:endParaRPr lang="en"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B24B4F-B560-5845-BE76-676978323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590" y="2866867"/>
            <a:ext cx="7110556" cy="375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935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DD3E5D-B6FB-F54E-8AC1-A0892657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058993" cy="4601183"/>
          </a:xfrm>
        </p:spPr>
        <p:txBody>
          <a:bodyPr/>
          <a:lstStyle/>
          <a:p>
            <a:r>
              <a:rPr lang="ru-RU" dirty="0"/>
              <a:t>Работа с СУБД</a:t>
            </a:r>
            <a:r>
              <a:rPr lang="en-US" dirty="0"/>
              <a:t>: </a:t>
            </a:r>
            <a:r>
              <a:rPr lang="en-US" dirty="0" err="1"/>
              <a:t>Accumulo</a:t>
            </a:r>
            <a:r>
              <a:rPr lang="en-US" dirty="0"/>
              <a:t> Shell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3CD2F1-45FB-ED4E-BE86-33B5033CC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0"/>
            <a:ext cx="7315200" cy="3882483"/>
          </a:xfrm>
        </p:spPr>
        <p:txBody>
          <a:bodyPr/>
          <a:lstStyle/>
          <a:p>
            <a:r>
              <a:rPr lang="en-US" dirty="0" err="1"/>
              <a:t>Accumulo</a:t>
            </a:r>
            <a:r>
              <a:rPr lang="en-US" dirty="0"/>
              <a:t> Shell </a:t>
            </a:r>
            <a:r>
              <a:rPr lang="ru-RU" dirty="0"/>
              <a:t>можно запустить с помощью команды </a:t>
            </a:r>
            <a:r>
              <a:rPr lang="en" dirty="0" err="1">
                <a:latin typeface="Courier" pitchFamily="2" charset="0"/>
              </a:rPr>
              <a:t>accumulo</a:t>
            </a:r>
            <a:r>
              <a:rPr lang="en" dirty="0">
                <a:latin typeface="Courier" pitchFamily="2" charset="0"/>
              </a:rPr>
              <a:t> shell -u [username]</a:t>
            </a:r>
            <a:r>
              <a:rPr lang="en" dirty="0"/>
              <a:t>, </a:t>
            </a:r>
            <a:r>
              <a:rPr lang="ru-RU" dirty="0"/>
              <a:t>например:</a:t>
            </a:r>
            <a:br>
              <a:rPr lang="en-US" dirty="0"/>
            </a:br>
            <a:r>
              <a:rPr lang="en" dirty="0" err="1">
                <a:latin typeface="Courier" pitchFamily="2" charset="0"/>
              </a:rPr>
              <a:t>accumulo</a:t>
            </a:r>
            <a:r>
              <a:rPr lang="en" dirty="0">
                <a:latin typeface="Courier" pitchFamily="2" charset="0"/>
              </a:rPr>
              <a:t> shell -u </a:t>
            </a:r>
            <a:r>
              <a:rPr lang="en-US" dirty="0">
                <a:latin typeface="Courier" pitchFamily="2" charset="0"/>
              </a:rPr>
              <a:t>root</a:t>
            </a:r>
            <a:r>
              <a:rPr lang="en-US" dirty="0"/>
              <a:t>.</a:t>
            </a:r>
            <a:br>
              <a:rPr lang="en-US" dirty="0"/>
            </a:br>
            <a:r>
              <a:rPr lang="ru-RU" dirty="0"/>
              <a:t>При выполнении команды потребуется ввести ранее заданный пароль для </a:t>
            </a:r>
            <a:r>
              <a:rPr lang="en-US" dirty="0"/>
              <a:t>root </a:t>
            </a:r>
            <a:r>
              <a:rPr lang="ru-RU" dirty="0"/>
              <a:t>пользователя</a:t>
            </a:r>
          </a:p>
          <a:p>
            <a:r>
              <a:rPr lang="en-US" dirty="0" err="1"/>
              <a:t>Accumulo</a:t>
            </a:r>
            <a:r>
              <a:rPr lang="en-US" dirty="0"/>
              <a:t> Shell </a:t>
            </a:r>
            <a:r>
              <a:rPr lang="ru-RU" dirty="0"/>
              <a:t>используется для администрирования таблиц, прав доступа, базовых операций создания таблиц, вставки, чтения и удаления данных, а также отладки работы</a:t>
            </a:r>
          </a:p>
          <a:p>
            <a:r>
              <a:rPr lang="ru-RU" dirty="0"/>
              <a:t>Справку по работе с </a:t>
            </a:r>
            <a:r>
              <a:rPr lang="en-US" dirty="0" err="1"/>
              <a:t>Accumulo</a:t>
            </a:r>
            <a:r>
              <a:rPr lang="en-US" dirty="0"/>
              <a:t> Shell </a:t>
            </a:r>
            <a:r>
              <a:rPr lang="ru-RU" dirty="0"/>
              <a:t>можно получить, выполнив внутри нее команду </a:t>
            </a:r>
            <a:r>
              <a:rPr lang="en-US" dirty="0">
                <a:latin typeface="Courier" pitchFamily="2" charset="0"/>
              </a:rPr>
              <a:t>help</a:t>
            </a:r>
            <a:endParaRPr lang="ru-RU" dirty="0">
              <a:latin typeface="Courier" pitchFamily="2" charset="0"/>
            </a:endParaRPr>
          </a:p>
          <a:p>
            <a:r>
              <a:rPr lang="ru-RU" dirty="0"/>
              <a:t>Примеры использования </a:t>
            </a:r>
            <a:r>
              <a:rPr lang="en-US" dirty="0" err="1"/>
              <a:t>Accumulo</a:t>
            </a:r>
            <a:r>
              <a:rPr lang="en-US" dirty="0"/>
              <a:t> Shell </a:t>
            </a:r>
            <a:r>
              <a:rPr lang="ru-RU" dirty="0"/>
              <a:t>можно найти на </a:t>
            </a:r>
            <a:r>
              <a:rPr lang="ru-RU" dirty="0">
                <a:hlinkClick r:id="rId2"/>
              </a:rPr>
              <a:t>странице официальной документации</a:t>
            </a:r>
            <a:r>
              <a:rPr lang="ru-RU" dirty="0"/>
              <a:t>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C826962-27BD-F94F-B478-220744E40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9268" y="3882483"/>
            <a:ext cx="76073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41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DA3A34-89F4-4B43-8F96-667A7BE27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Работа с СУБД: </a:t>
            </a:r>
            <a:r>
              <a:rPr lang="en-US" dirty="0"/>
              <a:t>Java API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2A6247-0578-2D43-A300-17C3D24C2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6966" y="697247"/>
            <a:ext cx="7315200" cy="853180"/>
          </a:xfrm>
        </p:spPr>
        <p:txBody>
          <a:bodyPr/>
          <a:lstStyle/>
          <a:p>
            <a:r>
              <a:rPr lang="ru-RU" dirty="0"/>
              <a:t>Для ознакомления с </a:t>
            </a:r>
            <a:r>
              <a:rPr lang="en-US" dirty="0"/>
              <a:t>Java API </a:t>
            </a:r>
            <a:r>
              <a:rPr lang="ru-RU" dirty="0"/>
              <a:t>рекомендуется пройти </a:t>
            </a:r>
            <a:r>
              <a:rPr lang="en-US" dirty="0" err="1">
                <a:hlinkClick r:id="rId2"/>
              </a:rPr>
              <a:t>Accumulo</a:t>
            </a:r>
            <a:r>
              <a:rPr lang="en-US" dirty="0">
                <a:hlinkClick r:id="rId2"/>
              </a:rPr>
              <a:t> Tour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7BC350B-0BD4-D24F-903F-3271DD4BE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310" y="1484344"/>
            <a:ext cx="8105167" cy="506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863374"/>
      </p:ext>
    </p:extLst>
  </p:cSld>
  <p:clrMapOvr>
    <a:masterClrMapping/>
  </p:clrMapOvr>
</p:sld>
</file>

<file path=ppt/theme/theme1.xml><?xml version="1.0" encoding="utf-8"?>
<a:theme xmlns:a="http://schemas.openxmlformats.org/drawingml/2006/main" name="Рамка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Рамка</Template>
  <TotalTime>924</TotalTime>
  <Words>999</Words>
  <Application>Microsoft Macintosh PowerPoint</Application>
  <PresentationFormat>Широкоэкранный</PresentationFormat>
  <Paragraphs>80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Corbel</vt:lpstr>
      <vt:lpstr>Courier</vt:lpstr>
      <vt:lpstr>Wingdings 2</vt:lpstr>
      <vt:lpstr>Рамка</vt:lpstr>
      <vt:lpstr>Accumulo overview</vt:lpstr>
      <vt:lpstr>План</vt:lpstr>
      <vt:lpstr>Apache Accumulo</vt:lpstr>
      <vt:lpstr>История СУБД: Accumulo 1.x</vt:lpstr>
      <vt:lpstr>История СУБД: Accumulo 2.0.0</vt:lpstr>
      <vt:lpstr>Инструкция по установке</vt:lpstr>
      <vt:lpstr>Инструкция по установке</vt:lpstr>
      <vt:lpstr>Работа с СУБД: Accumulo Shell</vt:lpstr>
      <vt:lpstr>Работа с СУБД: Java API</vt:lpstr>
      <vt:lpstr>Работа с СУБД: Java API. Создание клиента</vt:lpstr>
      <vt:lpstr>Инструменты и утилиты</vt:lpstr>
      <vt:lpstr>Design Overview</vt:lpstr>
      <vt:lpstr>Design Overview: Apache Accumulo &amp; Google Bigtable</vt:lpstr>
      <vt:lpstr>Design Overview: Apache Accumulo &amp; Google Bigtable</vt:lpstr>
      <vt:lpstr>Design Overview: распределение данных по разным носителям</vt:lpstr>
      <vt:lpstr>Design Overview: индекс</vt:lpstr>
      <vt:lpstr>Design Overview: выполнение запроса</vt:lpstr>
      <vt:lpstr>Design Overview: отказоустойчивость</vt:lpstr>
      <vt:lpstr>Новости Accumulo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Accumulo overview</dc:title>
  <dc:creator>Пользователь Microsoft Office</dc:creator>
  <cp:lastModifiedBy>Пользователь Microsoft Office</cp:lastModifiedBy>
  <cp:revision>41</cp:revision>
  <dcterms:created xsi:type="dcterms:W3CDTF">2020-12-01T20:18:51Z</dcterms:created>
  <dcterms:modified xsi:type="dcterms:W3CDTF">2020-12-10T14:26:39Z</dcterms:modified>
</cp:coreProperties>
</file>

<file path=docProps/thumbnail.jpeg>
</file>